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567055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4E10"/>
    <a:srgbClr val="F3630B"/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576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74160"/>
            <a:ext cx="9071280" cy="5795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280" cy="1249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0" y="30600"/>
            <a:ext cx="899640" cy="899640"/>
          </a:xfrm>
          <a:prstGeom prst="rect">
            <a:avLst/>
          </a:prstGeom>
          <a:ln w="0">
            <a:noFill/>
          </a:ln>
        </p:spPr>
      </p:pic>
      <p:sp>
        <p:nvSpPr>
          <p:cNvPr id="77" name="Прямоугольник 76"/>
          <p:cNvSpPr/>
          <p:nvPr/>
        </p:nvSpPr>
        <p:spPr>
          <a:xfrm>
            <a:off x="1383840" y="117720"/>
            <a:ext cx="7795800" cy="601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b="1" strike="noStrike" spc="-1" dirty="0">
                <a:solidFill>
                  <a:srgbClr val="1565C0"/>
                </a:solidFill>
                <a:highlight>
                  <a:srgbClr val="FFFFFF"/>
                </a:highlight>
                <a:latin typeface="Arial"/>
              </a:rPr>
              <a:t>МАРШРУТИЗАЦИЯ ПАЦИЕНТОВ</a:t>
            </a:r>
            <a:endParaRPr lang="ru-RU" sz="3600" b="0" strike="noStrike" spc="-1" dirty="0">
              <a:latin typeface="Arial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900360" y="720360"/>
            <a:ext cx="8819640" cy="17964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9" name="Рисунок 78"/>
          <p:cNvPicPr/>
          <p:nvPr/>
        </p:nvPicPr>
        <p:blipFill>
          <a:blip r:embed="rId3"/>
          <a:stretch/>
        </p:blipFill>
        <p:spPr>
          <a:xfrm>
            <a:off x="180000" y="1080000"/>
            <a:ext cx="1079640" cy="1079640"/>
          </a:xfrm>
          <a:prstGeom prst="rect">
            <a:avLst/>
          </a:prstGeom>
          <a:ln w="0">
            <a:noFill/>
          </a:ln>
        </p:spPr>
      </p:pic>
      <p:sp>
        <p:nvSpPr>
          <p:cNvPr id="80" name="Прямоугольник 79"/>
          <p:cNvSpPr/>
          <p:nvPr/>
        </p:nvSpPr>
        <p:spPr>
          <a:xfrm>
            <a:off x="360" y="2160000"/>
            <a:ext cx="1619640" cy="45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897B"/>
                </a:solidFill>
                <a:latin typeface="Arial"/>
              </a:rPr>
              <a:t>НЕОБХОДИМЫЕ 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897B"/>
                </a:solidFill>
                <a:latin typeface="Arial"/>
              </a:rPr>
              <a:t>ДОКУМЕНТЫ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68480" y="2543400"/>
            <a:ext cx="1135440" cy="689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latin typeface="Arial"/>
              </a:rPr>
              <a:t>Паспорт 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latin typeface="Arial"/>
              </a:rPr>
              <a:t>Полис </a:t>
            </a:r>
          </a:p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latin typeface="Arial"/>
              </a:rPr>
              <a:t>СНИЛС</a:t>
            </a:r>
          </a:p>
        </p:txBody>
      </p:sp>
      <p:sp>
        <p:nvSpPr>
          <p:cNvPr id="82" name="Полилиния 81"/>
          <p:cNvSpPr/>
          <p:nvPr/>
        </p:nvSpPr>
        <p:spPr>
          <a:xfrm>
            <a:off x="1620000" y="1087560"/>
            <a:ext cx="4320000" cy="30780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1976D2"/>
          </a:solidFill>
          <a:ln w="38160">
            <a:solidFill>
              <a:srgbClr val="1976D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5F5F5"/>
                </a:solidFill>
                <a:latin typeface="Arial"/>
              </a:rPr>
              <a:t>Прикрепление к поликлинике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1620000" y="824040"/>
            <a:ext cx="2428200" cy="34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latin typeface="Arial"/>
              </a:rPr>
              <a:t>ЦЕЛЬ ПОСЕЩЕНИЯ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6260084" y="1095643"/>
            <a:ext cx="2700000" cy="180000"/>
          </a:xfrm>
          <a:prstGeom prst="flowChartProcess">
            <a:avLst/>
          </a:prstGeom>
          <a:solidFill>
            <a:srgbClr val="FAFAFA"/>
          </a:solidFill>
          <a:ln w="38160">
            <a:solidFill>
              <a:srgbClr val="1976D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>
            <a:noAutofit/>
          </a:bodyPr>
          <a:lstStyle/>
          <a:p>
            <a:pPr algn="ctr"/>
            <a:r>
              <a:rPr lang="ru-RU" sz="1200" b="1" strike="noStrike" spc="-1" dirty="0" smtClean="0">
                <a:latin typeface="Arial"/>
              </a:rPr>
              <a:t>Стол справок</a:t>
            </a:r>
            <a:endParaRPr lang="ru-RU" sz="1200" b="1" strike="noStrike" spc="-1" dirty="0">
              <a:latin typeface="Arial"/>
            </a:endParaRPr>
          </a:p>
        </p:txBody>
      </p:sp>
      <p:sp>
        <p:nvSpPr>
          <p:cNvPr id="85" name="Полилиния 84"/>
          <p:cNvSpPr/>
          <p:nvPr/>
        </p:nvSpPr>
        <p:spPr>
          <a:xfrm>
            <a:off x="1624100" y="1404315"/>
            <a:ext cx="4320000" cy="50381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FFA726"/>
          </a:solidFill>
          <a:ln w="38160">
            <a:solidFill>
              <a:srgbClr val="FFA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Записаться </a:t>
            </a:r>
            <a:r>
              <a:rPr lang="ru-RU" sz="1200" b="1" strike="noStrike" spc="-1" dirty="0" smtClean="0">
                <a:solidFill>
                  <a:srgbClr val="FAFAFA"/>
                </a:solidFill>
                <a:latin typeface="Arial"/>
              </a:rPr>
              <a:t>на первичный  </a:t>
            </a:r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прием к врачу</a:t>
            </a:r>
          </a:p>
        </p:txBody>
      </p:sp>
      <p:sp>
        <p:nvSpPr>
          <p:cNvPr id="86" name="Полилиния 85"/>
          <p:cNvSpPr/>
          <p:nvPr/>
        </p:nvSpPr>
        <p:spPr>
          <a:xfrm>
            <a:off x="1620000" y="2371309"/>
            <a:ext cx="4316540" cy="533342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43A047"/>
          </a:solidFill>
          <a:ln w="38160">
            <a:solidFill>
              <a:srgbClr val="009688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Плановый прием врача, </a:t>
            </a:r>
            <a:r>
              <a:rPr lang="ru-RU" sz="1200" b="1" strike="noStrike" spc="-1" dirty="0" smtClean="0">
                <a:solidFill>
                  <a:srgbClr val="FAFAFA"/>
                </a:solidFill>
                <a:latin typeface="Arial"/>
              </a:rPr>
              <a:t>профилактический</a:t>
            </a:r>
          </a:p>
          <a:p>
            <a:r>
              <a:rPr lang="ru-RU" sz="1200" b="1" strike="noStrike" spc="-1" dirty="0" smtClean="0">
                <a:solidFill>
                  <a:srgbClr val="FAFAFA"/>
                </a:solidFill>
                <a:latin typeface="Arial"/>
              </a:rPr>
              <a:t> осмотр(по </a:t>
            </a:r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предварительной записи)</a:t>
            </a:r>
          </a:p>
        </p:txBody>
      </p:sp>
      <p:sp>
        <p:nvSpPr>
          <p:cNvPr id="87" name="Полилиния 86"/>
          <p:cNvSpPr/>
          <p:nvPr/>
        </p:nvSpPr>
        <p:spPr>
          <a:xfrm>
            <a:off x="1625830" y="3012120"/>
            <a:ext cx="4320000" cy="44136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29B6F6"/>
          </a:solidFill>
          <a:ln w="38160">
            <a:solidFill>
              <a:srgbClr val="29B6F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Оформление медицинских</a:t>
            </a:r>
          </a:p>
          <a:p>
            <a:r>
              <a:rPr lang="ru-RU" sz="1200" b="1" spc="-1" dirty="0">
                <a:solidFill>
                  <a:srgbClr val="FAFAFA"/>
                </a:solidFill>
                <a:latin typeface="Arial"/>
              </a:rPr>
              <a:t>д</a:t>
            </a:r>
            <a:r>
              <a:rPr lang="ru-RU" sz="1200" b="1" strike="noStrike" spc="-1" dirty="0" smtClean="0">
                <a:solidFill>
                  <a:srgbClr val="FAFAFA"/>
                </a:solidFill>
                <a:latin typeface="Arial"/>
              </a:rPr>
              <a:t>окументов </a:t>
            </a:r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(справок, выписок)</a:t>
            </a:r>
          </a:p>
          <a:p>
            <a:endParaRPr lang="ru-RU" sz="1200" b="1" strike="noStrike" spc="-1" dirty="0">
              <a:solidFill>
                <a:srgbClr val="FAFAFA"/>
              </a:solidFill>
              <a:latin typeface="Arial"/>
            </a:endParaRPr>
          </a:p>
        </p:txBody>
      </p:sp>
      <p:sp>
        <p:nvSpPr>
          <p:cNvPr id="88" name="Полилиния 87"/>
          <p:cNvSpPr/>
          <p:nvPr/>
        </p:nvSpPr>
        <p:spPr>
          <a:xfrm>
            <a:off x="1611031" y="3506206"/>
            <a:ext cx="4320000" cy="35964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F06292"/>
          </a:solidFill>
          <a:ln w="38160">
            <a:solidFill>
              <a:srgbClr val="EC407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Вакцинация</a:t>
            </a:r>
          </a:p>
        </p:txBody>
      </p:sp>
      <p:sp>
        <p:nvSpPr>
          <p:cNvPr id="89" name="Прямоугольник 88"/>
          <p:cNvSpPr/>
          <p:nvPr/>
        </p:nvSpPr>
        <p:spPr>
          <a:xfrm>
            <a:off x="6260084" y="1304275"/>
            <a:ext cx="2700000" cy="703890"/>
          </a:xfrm>
          <a:prstGeom prst="rect">
            <a:avLst/>
          </a:prstGeom>
          <a:solidFill>
            <a:srgbClr val="FAFAFA"/>
          </a:solidFill>
          <a:ln w="38160">
            <a:solidFill>
              <a:srgbClr val="FFA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>
            <a:noAutofit/>
          </a:bodyPr>
          <a:lstStyle/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50" b="1" strike="noStrike" spc="-1" dirty="0">
                <a:latin typeface="Arial"/>
              </a:rPr>
              <a:t>Инфомат ( в регистратуре), </a:t>
            </a:r>
            <a:endParaRPr lang="ru-RU" sz="1050" b="0" strike="noStrike" spc="-1" dirty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50" b="1" spc="-1" dirty="0" smtClean="0"/>
              <a:t>ЕДС-122</a:t>
            </a: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50" b="1" strike="noStrike" spc="-1" dirty="0" smtClean="0">
                <a:latin typeface="Arial"/>
              </a:rPr>
              <a:t> </a:t>
            </a:r>
            <a:r>
              <a:rPr lang="ru-RU" sz="1050" b="1" strike="noStrike" spc="-1" dirty="0">
                <a:latin typeface="Arial"/>
              </a:rPr>
              <a:t>+</a:t>
            </a:r>
            <a:r>
              <a:rPr lang="ru-RU" sz="1050" b="1" strike="noStrike" spc="-1" dirty="0" smtClean="0">
                <a:latin typeface="Arial"/>
              </a:rPr>
              <a:t>7(4742)55-26-30, 55-26-60</a:t>
            </a:r>
            <a:endParaRPr lang="ru-RU" sz="1050" b="0" strike="noStrike" spc="-1" dirty="0" smtClean="0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50" b="1" strike="noStrike" spc="-1" dirty="0" smtClean="0">
                <a:latin typeface="Arial"/>
              </a:rPr>
              <a:t>Госуслуги</a:t>
            </a:r>
            <a:endParaRPr lang="ru-RU" sz="1050" b="0" strike="noStrike" spc="-1" dirty="0">
              <a:latin typeface="Arial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307547" y="2389320"/>
            <a:ext cx="2700000" cy="424080"/>
          </a:xfrm>
          <a:prstGeom prst="rect">
            <a:avLst/>
          </a:prstGeom>
          <a:solidFill>
            <a:srgbClr val="FAFAFA"/>
          </a:solidFill>
          <a:ln w="38160">
            <a:solidFill>
              <a:srgbClr val="43A047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TextBox 90"/>
          <p:cNvSpPr txBox="1"/>
          <p:nvPr/>
        </p:nvSpPr>
        <p:spPr>
          <a:xfrm>
            <a:off x="6307547" y="2389319"/>
            <a:ext cx="2818800" cy="47714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Arial"/>
              </a:rPr>
              <a:t>Кабинет врача</a:t>
            </a:r>
            <a:endParaRPr lang="ru-RU" sz="1200" b="1" strike="noStrike" spc="-1" dirty="0">
              <a:solidFill>
                <a:srgbClr val="000000"/>
              </a:solidFill>
              <a:latin typeface="Arial"/>
              <a:ea typeface="Microsoft YaHei"/>
            </a:endParaRPr>
          </a:p>
          <a:p>
            <a:pPr algn="ctr">
              <a:lnSpc>
                <a:spcPts val="802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Arial"/>
              </a:rPr>
              <a:t> (по указанному времени</a:t>
            </a:r>
            <a:r>
              <a:rPr lang="ru-RU" sz="1800" b="1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ru-RU" sz="1800" b="1" strike="noStrike" spc="-1" dirty="0">
              <a:solidFill>
                <a:srgbClr val="000000"/>
              </a:solidFill>
              <a:latin typeface="Arial"/>
              <a:ea typeface="Microsoft YaHei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294228" y="2945201"/>
            <a:ext cx="3495367" cy="491237"/>
          </a:xfrm>
          <a:prstGeom prst="rect">
            <a:avLst/>
          </a:prstGeom>
          <a:solidFill>
            <a:srgbClr val="FAFAFA"/>
          </a:solidFill>
          <a:ln w="38160">
            <a:solidFill>
              <a:srgbClr val="29B6F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Полилиния 92"/>
          <p:cNvSpPr/>
          <p:nvPr/>
        </p:nvSpPr>
        <p:spPr>
          <a:xfrm>
            <a:off x="1627560" y="3978031"/>
            <a:ext cx="4320000" cy="35964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CE93D8"/>
          </a:solidFill>
          <a:ln w="38160">
            <a:solidFill>
              <a:srgbClr val="AB47B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>
                <a:solidFill>
                  <a:srgbClr val="FAFAFA"/>
                </a:solidFill>
                <a:latin typeface="Arial"/>
              </a:rPr>
              <a:t>Диспансеризация</a:t>
            </a:r>
          </a:p>
        </p:txBody>
      </p:sp>
      <p:sp>
        <p:nvSpPr>
          <p:cNvPr id="94" name="Полилиния 93"/>
          <p:cNvSpPr/>
          <p:nvPr/>
        </p:nvSpPr>
        <p:spPr>
          <a:xfrm>
            <a:off x="1611031" y="4418735"/>
            <a:ext cx="8119525" cy="21674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F4511E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050" b="1" spc="-1" dirty="0" smtClean="0">
                <a:solidFill>
                  <a:srgbClr val="FAFAFA"/>
                </a:solidFill>
                <a:latin typeface="Arial"/>
              </a:rPr>
              <a:t>По неотложным показаниям</a:t>
            </a:r>
            <a:endParaRPr lang="ru-RU" sz="1050" b="1" strike="noStrike" spc="-1" dirty="0">
              <a:solidFill>
                <a:srgbClr val="FAFAFA"/>
              </a:solidFill>
              <a:latin typeface="Arial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8272455" y="3494070"/>
            <a:ext cx="1440000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EC407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Прямоугольник 95"/>
          <p:cNvSpPr/>
          <p:nvPr/>
        </p:nvSpPr>
        <p:spPr>
          <a:xfrm>
            <a:off x="6355377" y="3483347"/>
            <a:ext cx="1564580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EC407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r>
              <a:rPr lang="ru-RU" sz="800" b="1" dirty="0"/>
              <a:t> </a:t>
            </a:r>
            <a:r>
              <a:rPr lang="ru-RU" sz="800" b="1" dirty="0" smtClean="0"/>
              <a:t>Кабинет №221</a:t>
            </a:r>
          </a:p>
          <a:p>
            <a:r>
              <a:rPr lang="ru-RU" sz="800" b="1" dirty="0" smtClean="0"/>
              <a:t>Осмотр перед прививкой</a:t>
            </a:r>
          </a:p>
          <a:p>
            <a:endParaRPr lang="ru-RU" sz="800" dirty="0" smtClean="0"/>
          </a:p>
          <a:p>
            <a:endParaRPr lang="ru-RU" sz="10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300000" y="3960000"/>
            <a:ext cx="3420000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AB47BC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Прямоугольник 97"/>
          <p:cNvSpPr/>
          <p:nvPr/>
        </p:nvSpPr>
        <p:spPr>
          <a:xfrm>
            <a:off x="6092351" y="4702859"/>
            <a:ext cx="1616128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9" name="Прямоугольник 98"/>
          <p:cNvSpPr/>
          <p:nvPr/>
        </p:nvSpPr>
        <p:spPr>
          <a:xfrm>
            <a:off x="2160000" y="4702859"/>
            <a:ext cx="3420000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>
            <a:noAutofit/>
          </a:bodyPr>
          <a:lstStyle/>
          <a:p>
            <a:pPr algn="ctr"/>
            <a:r>
              <a:rPr lang="ru-RU" sz="1050" b="1" strike="noStrike" spc="-1" dirty="0">
                <a:solidFill>
                  <a:srgbClr val="F4511E"/>
                </a:solidFill>
                <a:latin typeface="Arial"/>
              </a:rPr>
              <a:t>Консультация специалистов</a:t>
            </a:r>
          </a:p>
          <a:p>
            <a:pPr algn="ctr"/>
            <a:r>
              <a:rPr lang="ru-RU" sz="1050" b="1" strike="noStrike" spc="-1" dirty="0">
                <a:solidFill>
                  <a:srgbClr val="F4511E"/>
                </a:solidFill>
                <a:latin typeface="Arial"/>
              </a:rPr>
              <a:t>(лор, офтальмолог, хирург, травматолог)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2160000" y="5220000"/>
            <a:ext cx="3420000" cy="360000"/>
          </a:xfrm>
          <a:prstGeom prst="rect">
            <a:avLst/>
          </a:prstGeom>
          <a:solidFill>
            <a:srgbClr val="FFF176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>
            <a:noAutofit/>
          </a:bodyPr>
          <a:lstStyle/>
          <a:p>
            <a:pPr algn="ctr"/>
            <a:r>
              <a:rPr lang="ru-RU" sz="1100" b="1" strike="noStrike" spc="-1">
                <a:solidFill>
                  <a:srgbClr val="F4511E"/>
                </a:solidFill>
                <a:latin typeface="Arial"/>
              </a:rPr>
              <a:t>При подозрение на </a:t>
            </a:r>
          </a:p>
          <a:p>
            <a:pPr algn="ctr"/>
            <a:r>
              <a:rPr lang="ru-RU" sz="1100" b="1" strike="noStrike" spc="-1">
                <a:solidFill>
                  <a:srgbClr val="F4511E"/>
                </a:solidFill>
                <a:latin typeface="Arial"/>
              </a:rPr>
              <a:t>инфекционное заболевание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092351" y="5219999"/>
            <a:ext cx="3420000" cy="360000"/>
          </a:xfrm>
          <a:prstGeom prst="rect">
            <a:avLst/>
          </a:prstGeom>
          <a:solidFill>
            <a:srgbClr val="FFF176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9080" tIns="64080" rIns="109080" bIns="64080" anchor="ctr">
            <a:noAutofit/>
          </a:bodyPr>
          <a:lstStyle/>
          <a:p>
            <a:pPr algn="ctr"/>
            <a:r>
              <a:rPr lang="ru-RU" sz="700" b="1" u="sng" strike="noStrike" spc="-1" dirty="0">
                <a:solidFill>
                  <a:srgbClr val="C00000"/>
                </a:solidFill>
                <a:latin typeface="Arial"/>
              </a:rPr>
              <a:t>Приемно-смотровой инфекционный блок (отдельный вход слева</a:t>
            </a:r>
          </a:p>
          <a:p>
            <a:pPr algn="ctr"/>
            <a:r>
              <a:rPr lang="ru-RU" sz="700" b="1" u="sng" strike="noStrike" spc="-1" dirty="0">
                <a:solidFill>
                  <a:srgbClr val="C00000"/>
                </a:solidFill>
                <a:latin typeface="Arial"/>
              </a:rPr>
              <a:t>от основного входа в </a:t>
            </a:r>
            <a:r>
              <a:rPr lang="ru-RU" sz="700" b="1" u="sng" strike="noStrike" spc="-1" dirty="0" smtClean="0">
                <a:solidFill>
                  <a:srgbClr val="C00000"/>
                </a:solidFill>
                <a:latin typeface="Arial"/>
              </a:rPr>
              <a:t>поликлинику со стороны магазина Магнит)</a:t>
            </a:r>
            <a:endParaRPr lang="ru-RU" sz="700" b="1" u="sng" strike="noStrike" spc="-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7995725" y="3640307"/>
            <a:ext cx="162064" cy="4571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2455" y="3494070"/>
            <a:ext cx="1340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/>
              <a:t>Кабинет №206</a:t>
            </a:r>
          </a:p>
          <a:p>
            <a:r>
              <a:rPr lang="ru-RU" sz="800" b="1" dirty="0" smtClean="0"/>
              <a:t>Прививочный кабинет</a:t>
            </a:r>
            <a:endParaRPr lang="ru-RU" sz="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11519" y="4029690"/>
            <a:ext cx="28248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/>
              <a:t>К</a:t>
            </a:r>
            <a:r>
              <a:rPr lang="ru-RU" sz="800" b="1" dirty="0" smtClean="0"/>
              <a:t>абинет 103а </a:t>
            </a:r>
            <a:r>
              <a:rPr lang="ru-RU" sz="800" b="1" dirty="0" smtClean="0"/>
              <a:t>  </a:t>
            </a:r>
            <a:r>
              <a:rPr lang="ru-RU" sz="800" b="1" dirty="0" smtClean="0"/>
              <a:t>Телефон для информации:55-26-75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010000" y="4702859"/>
            <a:ext cx="1616128" cy="360000"/>
          </a:xfrm>
          <a:prstGeom prst="rect">
            <a:avLst/>
          </a:prstGeom>
          <a:solidFill>
            <a:srgbClr val="FAFAFA"/>
          </a:solidFill>
          <a:ln w="38160">
            <a:solidFill>
              <a:srgbClr val="F4511E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Стрелка вправо 4"/>
          <p:cNvSpPr/>
          <p:nvPr/>
        </p:nvSpPr>
        <p:spPr>
          <a:xfrm>
            <a:off x="7817706" y="4850288"/>
            <a:ext cx="126656" cy="45719"/>
          </a:xfrm>
          <a:prstGeom prst="rightArrow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35434" y="4752278"/>
            <a:ext cx="17299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b="1" dirty="0" smtClean="0"/>
              <a:t>Администратор регистратуры</a:t>
            </a:r>
            <a:endParaRPr lang="ru-RU" sz="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41912" y="4752278"/>
            <a:ext cx="17534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 smtClean="0"/>
              <a:t>Кабинет профильного врача</a:t>
            </a:r>
            <a:endParaRPr lang="ru-RU" sz="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5613" y="3337897"/>
            <a:ext cx="14761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u="sng" dirty="0">
                <a:solidFill>
                  <a:srgbClr val="FF0000"/>
                </a:solidFill>
              </a:rPr>
              <a:t>Основные телефоны</a:t>
            </a:r>
          </a:p>
          <a:p>
            <a:r>
              <a:rPr lang="ru-RU" sz="800" b="1" dirty="0" smtClean="0">
                <a:solidFill>
                  <a:schemeClr val="tx2"/>
                </a:solidFill>
              </a:rPr>
              <a:t>  Вызов </a:t>
            </a:r>
            <a:r>
              <a:rPr lang="ru-RU" sz="800" b="1" dirty="0">
                <a:solidFill>
                  <a:schemeClr val="tx2"/>
                </a:solidFill>
              </a:rPr>
              <a:t>на дом</a:t>
            </a:r>
            <a:r>
              <a:rPr lang="ru-RU" sz="800" b="1" dirty="0" smtClean="0">
                <a:solidFill>
                  <a:schemeClr val="tx2"/>
                </a:solidFill>
              </a:rPr>
              <a:t>:</a:t>
            </a:r>
          </a:p>
          <a:p>
            <a:r>
              <a:rPr lang="ru-RU" sz="800" b="1" dirty="0" smtClean="0"/>
              <a:t> </a:t>
            </a:r>
            <a:r>
              <a:rPr lang="ru-RU" sz="800" b="1" dirty="0"/>
              <a:t>55-26-60, </a:t>
            </a:r>
            <a:r>
              <a:rPr lang="ru-RU" sz="800" b="1" dirty="0" smtClean="0"/>
              <a:t>55-26-90</a:t>
            </a:r>
          </a:p>
          <a:p>
            <a:endParaRPr lang="ru-RU" sz="800" b="1" dirty="0"/>
          </a:p>
          <a:p>
            <a:r>
              <a:rPr lang="ru-RU" sz="800" b="1" dirty="0">
                <a:solidFill>
                  <a:schemeClr val="tx2"/>
                </a:solidFill>
              </a:rPr>
              <a:t>Предварительная запись: </a:t>
            </a:r>
            <a:endParaRPr lang="ru-RU" sz="800" b="1" dirty="0" smtClean="0">
              <a:solidFill>
                <a:schemeClr val="tx2"/>
              </a:solidFill>
            </a:endParaRPr>
          </a:p>
          <a:p>
            <a:r>
              <a:rPr lang="ru-RU" sz="800" b="1" dirty="0" smtClean="0"/>
              <a:t>55-26-30</a:t>
            </a:r>
            <a:r>
              <a:rPr lang="ru-RU" sz="800" b="1" dirty="0"/>
              <a:t>, </a:t>
            </a:r>
            <a:r>
              <a:rPr lang="ru-RU" sz="800" b="1" dirty="0" smtClean="0"/>
              <a:t>55-26-50</a:t>
            </a:r>
            <a:endParaRPr lang="ru-RU" sz="800" b="1" dirty="0"/>
          </a:p>
          <a:p>
            <a:endParaRPr lang="ru-RU" sz="800" b="1" dirty="0"/>
          </a:p>
          <a:p>
            <a:r>
              <a:rPr lang="ru-RU" sz="800" b="1" dirty="0">
                <a:solidFill>
                  <a:schemeClr val="tx2"/>
                </a:solidFill>
              </a:rPr>
              <a:t>Окно справок</a:t>
            </a:r>
            <a:r>
              <a:rPr lang="ru-RU" sz="800" b="1" dirty="0"/>
              <a:t>: 55-26-05</a:t>
            </a:r>
          </a:p>
          <a:p>
            <a:endParaRPr lang="ru-RU" sz="800" b="1" dirty="0"/>
          </a:p>
          <a:p>
            <a:r>
              <a:rPr lang="ru-RU" sz="800" b="1" dirty="0">
                <a:solidFill>
                  <a:schemeClr val="tx2"/>
                </a:solidFill>
              </a:rPr>
              <a:t>Телефоны регистратуры женской консультации: </a:t>
            </a:r>
            <a:r>
              <a:rPr lang="ru-RU" sz="800" b="1" dirty="0"/>
              <a:t>55-24-05</a:t>
            </a:r>
          </a:p>
          <a:p>
            <a:endParaRPr lang="ru-RU" sz="800" b="1" dirty="0"/>
          </a:p>
          <a:p>
            <a:r>
              <a:rPr lang="ru-RU" sz="800" b="1" dirty="0">
                <a:solidFill>
                  <a:schemeClr val="tx2"/>
                </a:solidFill>
              </a:rPr>
              <a:t>Отделение лучевой диагностики: </a:t>
            </a:r>
            <a:r>
              <a:rPr lang="ru-RU" sz="800" b="1" dirty="0"/>
              <a:t>55-27-95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5613" y="3337897"/>
            <a:ext cx="1416307" cy="2161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672753" y="643919"/>
            <a:ext cx="39353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ГУЗ «Липецкая городская поликлиника №4»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Выноска со стрелкой вправо 11"/>
          <p:cNvSpPr/>
          <p:nvPr/>
        </p:nvSpPr>
        <p:spPr>
          <a:xfrm>
            <a:off x="1620000" y="4688763"/>
            <a:ext cx="540000" cy="891237"/>
          </a:xfrm>
          <a:prstGeom prst="rightArrowCallout">
            <a:avLst/>
          </a:prstGeom>
          <a:solidFill>
            <a:srgbClr val="EA4E10"/>
          </a:solidFill>
          <a:ln>
            <a:solidFill>
              <a:srgbClr val="F363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250" y="4808406"/>
            <a:ext cx="15875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350" y="5348406"/>
            <a:ext cx="15875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311518" y="2945201"/>
            <a:ext cx="3625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800" b="1" dirty="0" smtClean="0"/>
              <a:t>Выписка из амбулаторной карты -  каб.№</a:t>
            </a:r>
            <a:r>
              <a:rPr lang="ru-RU" sz="800" b="1" dirty="0" smtClean="0"/>
              <a:t>116 (по заявлению)</a:t>
            </a:r>
            <a:endParaRPr lang="ru-RU" sz="8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ru-RU" sz="800" b="1" dirty="0" smtClean="0"/>
              <a:t>Справки </a:t>
            </a:r>
            <a:r>
              <a:rPr lang="ru-RU" sz="800" b="1" dirty="0"/>
              <a:t>о </a:t>
            </a:r>
            <a:r>
              <a:rPr lang="ru-RU" sz="800" b="1" dirty="0" smtClean="0"/>
              <a:t>наличии/отсутствии контакта </a:t>
            </a:r>
            <a:r>
              <a:rPr lang="ru-RU" sz="800" b="1" dirty="0"/>
              <a:t>с </a:t>
            </a:r>
            <a:r>
              <a:rPr lang="ru-RU" sz="800" b="1" dirty="0" smtClean="0"/>
              <a:t>больными инфекц. </a:t>
            </a:r>
            <a:r>
              <a:rPr lang="ru-RU" sz="800" b="1" dirty="0"/>
              <a:t>заболеваниями </a:t>
            </a:r>
            <a:r>
              <a:rPr lang="ru-RU" sz="800" b="1" dirty="0" smtClean="0"/>
              <a:t>– каб. №107</a:t>
            </a:r>
            <a:endParaRPr lang="ru-RU" sz="800" b="1" dirty="0"/>
          </a:p>
        </p:txBody>
      </p:sp>
      <p:sp>
        <p:nvSpPr>
          <p:cNvPr id="42" name="Полилиния 41"/>
          <p:cNvSpPr/>
          <p:nvPr/>
        </p:nvSpPr>
        <p:spPr>
          <a:xfrm>
            <a:off x="1643587" y="1980180"/>
            <a:ext cx="4320000" cy="359640"/>
          </a:xfrm>
          <a:custGeom>
            <a:avLst/>
            <a:gdLst/>
            <a:ahLst/>
            <a:cxnLst/>
            <a:rect l="l" t="t" r="r" b="b"/>
            <a:pathLst>
              <a:path w="7002" h="1002">
                <a:moveTo>
                  <a:pt x="0" y="0"/>
                </a:moveTo>
                <a:lnTo>
                  <a:pt x="5250" y="0"/>
                </a:lnTo>
                <a:lnTo>
                  <a:pt x="7001" y="500"/>
                </a:lnTo>
                <a:lnTo>
                  <a:pt x="5250" y="1001"/>
                </a:lnTo>
                <a:lnTo>
                  <a:pt x="0" y="1001"/>
                </a:lnTo>
                <a:lnTo>
                  <a:pt x="0" y="0"/>
                </a:lnTo>
              </a:path>
            </a:pathLst>
          </a:custGeom>
          <a:solidFill>
            <a:srgbClr val="FFA726"/>
          </a:solidFill>
          <a:ln w="38160">
            <a:solidFill>
              <a:srgbClr val="FFA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>
            <a:noAutofit/>
          </a:bodyPr>
          <a:lstStyle/>
          <a:p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Записаться </a:t>
            </a:r>
            <a:r>
              <a:rPr lang="ru-RU" sz="1200" b="1" strike="noStrike" spc="-1" dirty="0" smtClean="0">
                <a:solidFill>
                  <a:srgbClr val="FAFAFA"/>
                </a:solidFill>
                <a:latin typeface="Arial"/>
              </a:rPr>
              <a:t>на повторный прием </a:t>
            </a:r>
            <a:r>
              <a:rPr lang="ru-RU" sz="1200" b="1" strike="noStrike" spc="-1" dirty="0">
                <a:solidFill>
                  <a:srgbClr val="FAFAFA"/>
                </a:solidFill>
                <a:latin typeface="Arial"/>
              </a:rPr>
              <a:t>к врачу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6284370" y="2028943"/>
            <a:ext cx="2700000" cy="261394"/>
          </a:xfrm>
          <a:prstGeom prst="rect">
            <a:avLst/>
          </a:prstGeom>
          <a:solidFill>
            <a:srgbClr val="FAFAFA"/>
          </a:solidFill>
          <a:ln w="38160">
            <a:solidFill>
              <a:srgbClr val="FFA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8720" tIns="63720" rIns="108720" bIns="63720" anchor="ctr">
            <a:noAutofit/>
          </a:bodyPr>
          <a:lstStyle/>
          <a:p>
            <a:pPr>
              <a:buClr>
                <a:srgbClr val="000000"/>
              </a:buClr>
              <a:buSzPct val="45000"/>
            </a:pPr>
            <a:r>
              <a:rPr lang="ru-RU" sz="1050" b="1" strike="noStrike" spc="-1" dirty="0" smtClean="0">
                <a:latin typeface="Arial"/>
              </a:rPr>
              <a:t>Записывает сам врач</a:t>
            </a:r>
            <a:endParaRPr lang="ru-RU" sz="1050" b="1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194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User</cp:lastModifiedBy>
  <cp:revision>15</cp:revision>
  <cp:lastPrinted>2022-11-08T12:18:44Z</cp:lastPrinted>
  <dcterms:created xsi:type="dcterms:W3CDTF">2022-07-14T11:15:06Z</dcterms:created>
  <dcterms:modified xsi:type="dcterms:W3CDTF">2022-11-10T07:42:50Z</dcterms:modified>
  <dc:language>ru-RU</dc:language>
</cp:coreProperties>
</file>